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86" r:id="rId4"/>
    <p:sldId id="294" r:id="rId5"/>
    <p:sldId id="290" r:id="rId6"/>
    <p:sldId id="297" r:id="rId7"/>
    <p:sldId id="298" r:id="rId8"/>
    <p:sldId id="296" r:id="rId9"/>
    <p:sldId id="299" r:id="rId10"/>
    <p:sldId id="300" r:id="rId11"/>
    <p:sldId id="293" r:id="rId12"/>
    <p:sldId id="295" r:id="rId13"/>
    <p:sldId id="280" r:id="rId14"/>
    <p:sldId id="281" r:id="rId15"/>
    <p:sldId id="282" r:id="rId16"/>
    <p:sldId id="285" r:id="rId17"/>
    <p:sldId id="284" r:id="rId18"/>
    <p:sldId id="257" r:id="rId19"/>
    <p:sldId id="283" r:id="rId20"/>
    <p:sldId id="288" r:id="rId21"/>
    <p:sldId id="301" r:id="rId22"/>
    <p:sldId id="277" r:id="rId23"/>
  </p:sldIdLst>
  <p:sldSz cx="12192000" cy="6858000"/>
  <p:notesSz cx="9144000" cy="6858000"/>
  <p:embeddedFontLst>
    <p:embeddedFont>
      <p:font typeface="Cambria Math" panose="020405030504060302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ipSzH8K9ABBd95FF7wL/zCCWz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3C9507-2FC4-4FB6-9480-95787BB486CC}">
  <a:tblStyle styleId="{E83C9507-2FC4-4FB6-9480-95787BB486CC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58"/>
      </p:cViewPr>
      <p:guideLst>
        <p:guide orient="horz" pos="28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388695c88_0_36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g2e388695c88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ftr" idx="11"/>
          </p:nvPr>
        </p:nvSpPr>
        <p:spPr>
          <a:xfrm>
            <a:off x="3051385" y="6551888"/>
            <a:ext cx="233002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dt" idx="10"/>
          </p:nvPr>
        </p:nvSpPr>
        <p:spPr>
          <a:xfrm>
            <a:off x="111337" y="6591512"/>
            <a:ext cx="8212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220200" y="6585416"/>
            <a:ext cx="3259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709965" y="1215646"/>
            <a:ext cx="107720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ftr" idx="11"/>
          </p:nvPr>
        </p:nvSpPr>
        <p:spPr>
          <a:xfrm>
            <a:off x="3051385" y="6551888"/>
            <a:ext cx="233002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dt" idx="10"/>
          </p:nvPr>
        </p:nvSpPr>
        <p:spPr>
          <a:xfrm>
            <a:off x="111337" y="6591512"/>
            <a:ext cx="8212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9220200" y="6585416"/>
            <a:ext cx="3259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720903" y="173228"/>
            <a:ext cx="107501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1828800" y="3840482"/>
            <a:ext cx="8534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ftr" idx="11"/>
          </p:nvPr>
        </p:nvSpPr>
        <p:spPr>
          <a:xfrm>
            <a:off x="3051385" y="6551888"/>
            <a:ext cx="233002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111337" y="6591512"/>
            <a:ext cx="8212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9220200" y="6585416"/>
            <a:ext cx="3259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3051385" y="6551888"/>
            <a:ext cx="233002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111337" y="6591512"/>
            <a:ext cx="8212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9220200" y="6585416"/>
            <a:ext cx="3259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3051385" y="6551888"/>
            <a:ext cx="233002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dt" idx="10"/>
          </p:nvPr>
        </p:nvSpPr>
        <p:spPr>
          <a:xfrm>
            <a:off x="111337" y="6591512"/>
            <a:ext cx="8212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220200" y="6585416"/>
            <a:ext cx="3259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1441449" y="765178"/>
            <a:ext cx="10750973" cy="53975"/>
          </a:xfrm>
          <a:custGeom>
            <a:avLst/>
            <a:gdLst/>
            <a:ahLst/>
            <a:cxnLst/>
            <a:rect l="l" t="t" r="r" b="b"/>
            <a:pathLst>
              <a:path w="8063230" h="53975" extrusionOk="0">
                <a:moveTo>
                  <a:pt x="8062912" y="0"/>
                </a:moveTo>
                <a:lnTo>
                  <a:pt x="0" y="0"/>
                </a:lnTo>
                <a:lnTo>
                  <a:pt x="0" y="53975"/>
                </a:lnTo>
                <a:lnTo>
                  <a:pt x="8062912" y="53975"/>
                </a:lnTo>
                <a:lnTo>
                  <a:pt x="8062912" y="0"/>
                </a:lnTo>
                <a:close/>
              </a:path>
            </a:pathLst>
          </a:custGeom>
          <a:solidFill>
            <a:srgbClr val="BE1E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1" y="765178"/>
            <a:ext cx="1344507" cy="53975"/>
          </a:xfrm>
          <a:custGeom>
            <a:avLst/>
            <a:gdLst/>
            <a:ahLst/>
            <a:cxnLst/>
            <a:rect l="l" t="t" r="r" b="b"/>
            <a:pathLst>
              <a:path w="1008380" h="53975" extrusionOk="0">
                <a:moveTo>
                  <a:pt x="1008063" y="0"/>
                </a:moveTo>
                <a:lnTo>
                  <a:pt x="0" y="0"/>
                </a:lnTo>
                <a:lnTo>
                  <a:pt x="0" y="53975"/>
                </a:lnTo>
                <a:lnTo>
                  <a:pt x="1008063" y="53975"/>
                </a:lnTo>
                <a:lnTo>
                  <a:pt x="1008063" y="0"/>
                </a:lnTo>
                <a:close/>
              </a:path>
            </a:pathLst>
          </a:custGeom>
          <a:solidFill>
            <a:srgbClr val="786E6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2" y="6402390"/>
            <a:ext cx="9715500" cy="53975"/>
          </a:xfrm>
          <a:custGeom>
            <a:avLst/>
            <a:gdLst/>
            <a:ahLst/>
            <a:cxnLst/>
            <a:rect l="l" t="t" r="r" b="b"/>
            <a:pathLst>
              <a:path w="7286625" h="53975" extrusionOk="0">
                <a:moveTo>
                  <a:pt x="7286625" y="0"/>
                </a:moveTo>
                <a:lnTo>
                  <a:pt x="0" y="0"/>
                </a:lnTo>
                <a:lnTo>
                  <a:pt x="0" y="53975"/>
                </a:lnTo>
                <a:lnTo>
                  <a:pt x="7286625" y="53975"/>
                </a:lnTo>
                <a:lnTo>
                  <a:pt x="7286625" y="0"/>
                </a:lnTo>
                <a:close/>
              </a:path>
            </a:pathLst>
          </a:custGeom>
          <a:solidFill>
            <a:srgbClr val="BE1E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09965" y="1215646"/>
            <a:ext cx="107720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3051385" y="6551888"/>
            <a:ext cx="233002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dt" idx="10"/>
          </p:nvPr>
        </p:nvSpPr>
        <p:spPr>
          <a:xfrm>
            <a:off x="111337" y="6591512"/>
            <a:ext cx="8212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220200" y="6585416"/>
            <a:ext cx="325967" cy="1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4" descr="Results for the Post of Senior Library Information Assistant at IIT,  Hyderabad – Bibliophile Library's Information At Your Fingerti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20771" y="6206782"/>
            <a:ext cx="2451761" cy="49881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0" y="6391046"/>
            <a:ext cx="12191999" cy="76721"/>
          </a:xfrm>
          <a:custGeom>
            <a:avLst/>
            <a:gdLst/>
            <a:ahLst/>
            <a:cxnLst/>
            <a:rect l="l" t="t" r="r" b="b"/>
            <a:pathLst>
              <a:path w="9144000" h="53975" extrusionOk="0">
                <a:moveTo>
                  <a:pt x="9144000" y="0"/>
                </a:moveTo>
                <a:lnTo>
                  <a:pt x="0" y="0"/>
                </a:lnTo>
                <a:lnTo>
                  <a:pt x="0" y="53975"/>
                </a:lnTo>
                <a:lnTo>
                  <a:pt x="9144000" y="53975"/>
                </a:lnTo>
                <a:lnTo>
                  <a:pt x="9144000" y="0"/>
                </a:lnTo>
                <a:close/>
              </a:path>
            </a:pathLst>
          </a:custGeom>
          <a:solidFill>
            <a:srgbClr val="BE1E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1"/>
          <p:cNvGrpSpPr/>
          <p:nvPr/>
        </p:nvGrpSpPr>
        <p:grpSpPr>
          <a:xfrm>
            <a:off x="283844" y="101687"/>
            <a:ext cx="11624356" cy="6097018"/>
            <a:chOff x="23700" y="301971"/>
            <a:chExt cx="8797324" cy="5851923"/>
          </a:xfrm>
        </p:grpSpPr>
        <p:pic>
          <p:nvPicPr>
            <p:cNvPr id="53" name="Google Shape;53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220" y="452695"/>
              <a:ext cx="8594251" cy="4509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1"/>
            <p:cNvSpPr/>
            <p:nvPr/>
          </p:nvSpPr>
          <p:spPr>
            <a:xfrm>
              <a:off x="215504" y="3872815"/>
              <a:ext cx="8605520" cy="2280920"/>
            </a:xfrm>
            <a:custGeom>
              <a:avLst/>
              <a:gdLst/>
              <a:ahLst/>
              <a:cxnLst/>
              <a:rect l="l" t="t" r="r" b="b"/>
              <a:pathLst>
                <a:path w="8605520" h="2280920" extrusionOk="0">
                  <a:moveTo>
                    <a:pt x="8604967" y="0"/>
                  </a:moveTo>
                  <a:lnTo>
                    <a:pt x="0" y="0"/>
                  </a:lnTo>
                  <a:lnTo>
                    <a:pt x="0" y="2280682"/>
                  </a:lnTo>
                  <a:lnTo>
                    <a:pt x="8604967" y="2280682"/>
                  </a:lnTo>
                  <a:lnTo>
                    <a:pt x="8604967" y="0"/>
                  </a:lnTo>
                  <a:close/>
                </a:path>
              </a:pathLst>
            </a:custGeom>
            <a:solidFill>
              <a:srgbClr val="A7EE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70037" y="5944344"/>
              <a:ext cx="8550910" cy="209550"/>
            </a:xfrm>
            <a:custGeom>
              <a:avLst/>
              <a:gdLst/>
              <a:ahLst/>
              <a:cxnLst/>
              <a:rect l="l" t="t" r="r" b="b"/>
              <a:pathLst>
                <a:path w="8550910" h="209550" extrusionOk="0">
                  <a:moveTo>
                    <a:pt x="8550433" y="0"/>
                  </a:moveTo>
                  <a:lnTo>
                    <a:pt x="0" y="0"/>
                  </a:lnTo>
                  <a:lnTo>
                    <a:pt x="0" y="209152"/>
                  </a:lnTo>
                  <a:lnTo>
                    <a:pt x="8550433" y="209152"/>
                  </a:lnTo>
                  <a:lnTo>
                    <a:pt x="8550433" y="0"/>
                  </a:lnTo>
                  <a:close/>
                </a:path>
              </a:pathLst>
            </a:custGeom>
            <a:solidFill>
              <a:srgbClr val="05B05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" name="Google Shape;56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700" y="301971"/>
              <a:ext cx="1667978" cy="733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"/>
          <p:cNvSpPr txBox="1"/>
          <p:nvPr/>
        </p:nvSpPr>
        <p:spPr>
          <a:xfrm>
            <a:off x="9623954" y="529338"/>
            <a:ext cx="641350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Department of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" marR="0" lvl="0" indent="0" algn="l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Biomedical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10478455" y="6570980"/>
            <a:ext cx="110489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714337" y="4398212"/>
            <a:ext cx="107631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Physiological monitoring using CCTV camera in ICU</a:t>
            </a:r>
            <a:endParaRPr sz="20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6351" y="6497638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898989"/>
                </a:solidFill>
              </a:rPr>
              <a:t>11</a:t>
            </a:r>
            <a:r>
              <a:rPr lang="en-US" sz="1200" b="0" i="0" u="none" strike="noStrike" cap="none" dirty="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.07.2024</a:t>
            </a:r>
            <a:endParaRPr sz="1200" b="0" i="0" u="none" strike="noStrike" cap="none" dirty="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714337" y="5113996"/>
            <a:ext cx="107631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Name: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SANJEY V A</a:t>
            </a:r>
            <a:endParaRPr sz="1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Roll no: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Student Intern</a:t>
            </a:r>
            <a:endParaRPr sz="1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039475" y="6497650"/>
            <a:ext cx="375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8989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lang="en-US" sz="1200" dirty="0">
                <a:solidFill>
                  <a:srgbClr val="898989"/>
                </a:solidFill>
                <a:highlight>
                  <a:srgbClr val="FFFFFF"/>
                </a:highlight>
              </a:rPr>
              <a:t>SANJEY</a:t>
            </a:r>
            <a:r>
              <a:rPr lang="en-US" sz="1200" b="0" i="0" u="none" strike="noStrike" cap="none" dirty="0">
                <a:solidFill>
                  <a:srgbClr val="8989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VA</a:t>
            </a:r>
            <a:endParaRPr sz="1200" b="0" i="0" u="none" strike="noStrike" cap="none" dirty="0">
              <a:solidFill>
                <a:srgbClr val="89898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2411-5EC7-A30B-48E7-D5E0A886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9864E-4130-1B51-1F8B-DBB31AA08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65" y="1215646"/>
            <a:ext cx="11011680" cy="221599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PPG signal is extracted by least squares fitting of the DIS method using the </a:t>
            </a:r>
            <a:r>
              <a:rPr lang="en-IN" b="1" dirty="0"/>
              <a:t>BVP signature(e)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28600" indent="0"/>
            <a:endParaRPr lang="en-IN" dirty="0"/>
          </a:p>
          <a:p>
            <a:pPr marL="228600" indent="0"/>
            <a:r>
              <a:rPr lang="en-IN" dirty="0"/>
              <a:t>                      e=quantifies the colour channels affected by blood pulsation</a:t>
            </a:r>
          </a:p>
          <a:p>
            <a:pPr marL="228600" indent="0"/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Both the motion and colour signals </a:t>
            </a:r>
            <a:r>
              <a:rPr lang="en-IN" b="1" dirty="0"/>
              <a:t>which are not along the BVP signature </a:t>
            </a:r>
            <a:r>
              <a:rPr lang="en-IN" dirty="0"/>
              <a:t>will be suppressed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28600" indent="0"/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2E6285-2F32-A4D5-6AE0-6075B4C66CA3}"/>
              </a:ext>
            </a:extLst>
          </p:cNvPr>
          <p:cNvSpPr txBox="1">
            <a:spLocks/>
          </p:cNvSpPr>
          <p:nvPr/>
        </p:nvSpPr>
        <p:spPr>
          <a:xfrm>
            <a:off x="258133" y="3354565"/>
            <a:ext cx="107720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IN" b="1" dirty="0"/>
              <a:t>Bandpass filtering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C704D6-B1CA-3C90-751F-38A44F1161A0}"/>
              </a:ext>
            </a:extLst>
          </p:cNvPr>
          <p:cNvSpPr txBox="1">
            <a:spLocks/>
          </p:cNvSpPr>
          <p:nvPr/>
        </p:nvSpPr>
        <p:spPr>
          <a:xfrm>
            <a:off x="709965" y="3831491"/>
            <a:ext cx="1043156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An adaptive band-pass filtering adjusts the heart rate in range [HR-25,HR+25] bpm based on maximum spectrum peak to improve signal quality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Selects patches which have highest SNR from the heatmap, and combine them to form a global PPG signal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228600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AD8A06-5403-BA75-C33B-51A6E2C7BA33}"/>
                  </a:ext>
                </a:extLst>
              </p:cNvPr>
              <p:cNvSpPr txBox="1"/>
              <p:nvPr/>
            </p:nvSpPr>
            <p:spPr>
              <a:xfrm>
                <a:off x="4273516" y="1572032"/>
                <a:ext cx="2287304" cy="42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IN" sz="1800" dirty="0"/>
                  <a:t> e 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IN" sz="1800" dirty="0"/>
                          <m:t>)</m:t>
                        </m:r>
                      </m:e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AD8A06-5403-BA75-C33B-51A6E2C7B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16" y="1572032"/>
                <a:ext cx="2287304" cy="429861"/>
              </a:xfrm>
              <a:prstGeom prst="rect">
                <a:avLst/>
              </a:prstGeom>
              <a:blipFill>
                <a:blip r:embed="rId2"/>
                <a:stretch>
                  <a:fillRect r="-4267" b="-2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84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FD6-01D6-59A6-DC37-2B8317F0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3D4A-04BE-56B3-5C7D-58C0FB405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358" y="1156149"/>
            <a:ext cx="10772073" cy="276999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b="1" dirty="0"/>
              <a:t>Camera based Respiratory extraction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E77285-B634-7F9B-D4A4-8001F8385909}"/>
              </a:ext>
            </a:extLst>
          </p:cNvPr>
          <p:cNvSpPr txBox="1">
            <a:spLocks/>
          </p:cNvSpPr>
          <p:nvPr/>
        </p:nvSpPr>
        <p:spPr>
          <a:xfrm>
            <a:off x="1140132" y="1796058"/>
            <a:ext cx="1077207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Respiratory motion signals are extracted using </a:t>
            </a:r>
            <a:r>
              <a:rPr lang="en-IN" dirty="0" err="1">
                <a:latin typeface="+mn-lt"/>
                <a:cs typeface="Times New Roman" panose="02020603050405020304" pitchFamily="18" charset="0"/>
              </a:rPr>
              <a:t>pixflow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 algorithm as vertical movement contain strong respiration of the patient with respect to the camera angle and position of patient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chest RoI is selected based on the face detection which is done using </a:t>
            </a:r>
            <a:r>
              <a:rPr lang="en-IN" dirty="0" err="1">
                <a:latin typeface="+mn-lt"/>
                <a:cs typeface="Times New Roman" panose="02020603050405020304" pitchFamily="18" charset="0"/>
              </a:rPr>
              <a:t>Mediapipe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 ( the area below the face) and helps in selecting respiratory signals 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local respiratory signals selected by SNR are combined into global respiratory signal</a:t>
            </a:r>
          </a:p>
        </p:txBody>
      </p:sp>
    </p:spTree>
    <p:extLst>
      <p:ext uri="{BB962C8B-B14F-4D97-AF65-F5344CB8AC3E}">
        <p14:creationId xmlns:p14="http://schemas.microsoft.com/office/powerpoint/2010/main" val="376572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954A-5AA2-C2B7-E22F-4951CB09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95786-8E78-EA1A-3B15-2D10F234B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63" y="1074969"/>
            <a:ext cx="10772073" cy="4985980"/>
          </a:xfrm>
        </p:spPr>
        <p:txBody>
          <a:bodyPr/>
          <a:lstStyle/>
          <a:p>
            <a:r>
              <a:rPr lang="en-IN" b="1" dirty="0"/>
              <a:t>Input</a:t>
            </a:r>
            <a:r>
              <a:rPr lang="en-IN" dirty="0"/>
              <a:t>: Video sequence</a:t>
            </a:r>
          </a:p>
          <a:p>
            <a:endParaRPr lang="en-IN" dirty="0"/>
          </a:p>
          <a:p>
            <a:r>
              <a:rPr lang="en-IN" b="1" dirty="0"/>
              <a:t>Module 1</a:t>
            </a:r>
            <a:r>
              <a:rPr lang="en-IN" dirty="0"/>
              <a:t>: generate local colour and motion signals</a:t>
            </a:r>
          </a:p>
          <a:p>
            <a:r>
              <a:rPr lang="en-IN" dirty="0"/>
              <a:t>      - Multi-scale dense segmentation of the image</a:t>
            </a:r>
          </a:p>
          <a:p>
            <a:r>
              <a:rPr lang="en-IN" dirty="0"/>
              <a:t>      -Temporarily normalized colour and motion derivatives: S</a:t>
            </a:r>
          </a:p>
          <a:p>
            <a:r>
              <a:rPr lang="en-IN" dirty="0"/>
              <a:t>      -Temporal concatenation and cumulative summation</a:t>
            </a:r>
          </a:p>
          <a:p>
            <a:endParaRPr lang="en-IN" dirty="0"/>
          </a:p>
          <a:p>
            <a:r>
              <a:rPr lang="en-IN" b="1" dirty="0"/>
              <a:t>Module 2</a:t>
            </a:r>
            <a:r>
              <a:rPr lang="en-IN" dirty="0"/>
              <a:t>: generate local PPG and respiratory signals</a:t>
            </a:r>
          </a:p>
          <a:p>
            <a:r>
              <a:rPr lang="en-IN" dirty="0"/>
              <a:t>      -Bandpass filter the cumsum signal and extract PPG with DIS</a:t>
            </a:r>
          </a:p>
          <a:p>
            <a:r>
              <a:rPr lang="en-IN" dirty="0"/>
              <a:t>      -select Y direction of motion signal as respiration</a:t>
            </a:r>
          </a:p>
          <a:p>
            <a:endParaRPr lang="en-IN" dirty="0"/>
          </a:p>
          <a:p>
            <a:r>
              <a:rPr lang="en-IN" b="1" dirty="0"/>
              <a:t>Module 3</a:t>
            </a:r>
            <a:r>
              <a:rPr lang="en-IN" dirty="0"/>
              <a:t>:select cardio-respiratory RoI</a:t>
            </a:r>
          </a:p>
          <a:p>
            <a:r>
              <a:rPr lang="en-IN" dirty="0"/>
              <a:t>      -Generate PPG and respiratory heatmaps using SNR</a:t>
            </a:r>
          </a:p>
          <a:p>
            <a:r>
              <a:rPr lang="en-IN" dirty="0"/>
              <a:t>      -Face RoI detection by deep learning</a:t>
            </a:r>
          </a:p>
          <a:p>
            <a:r>
              <a:rPr lang="en-IN" dirty="0"/>
              <a:t>      -Face-guided living-skin and respiratory RoI selection</a:t>
            </a:r>
          </a:p>
          <a:p>
            <a:r>
              <a:rPr lang="en-IN" dirty="0"/>
              <a:t>      -Global signal generation and HR/BR calculation</a:t>
            </a:r>
          </a:p>
          <a:p>
            <a:endParaRPr lang="en-IN" dirty="0"/>
          </a:p>
          <a:p>
            <a:r>
              <a:rPr lang="en-IN" b="1" dirty="0"/>
              <a:t>Output</a:t>
            </a:r>
            <a:r>
              <a:rPr lang="en-IN" dirty="0"/>
              <a:t>: HR and BR</a:t>
            </a:r>
          </a:p>
        </p:txBody>
      </p:sp>
    </p:spTree>
    <p:extLst>
      <p:ext uri="{BB962C8B-B14F-4D97-AF65-F5344CB8AC3E}">
        <p14:creationId xmlns:p14="http://schemas.microsoft.com/office/powerpoint/2010/main" val="29415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BB76-E8E7-FC9B-C818-F8CC4C16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</p:spPr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5084-CAA0-F49B-86DA-075FDDC8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791" y="1615406"/>
            <a:ext cx="4820201" cy="4431983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SNR=signal power/noise power</a:t>
            </a:r>
          </a:p>
          <a:p>
            <a:pPr marL="228600" indent="0"/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Heatmap is used for selecting the living-skin </a:t>
            </a:r>
            <a:r>
              <a:rPr lang="en-IN" dirty="0" err="1">
                <a:latin typeface="+mn-lt"/>
                <a:cs typeface="Times New Roman" panose="02020603050405020304" pitchFamily="18" charset="0"/>
              </a:rPr>
              <a:t>RoI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 and respiratory </a:t>
            </a:r>
            <a:r>
              <a:rPr lang="en-IN" dirty="0" err="1">
                <a:latin typeface="+mn-lt"/>
                <a:cs typeface="Times New Roman" panose="02020603050405020304" pitchFamily="18" charset="0"/>
              </a:rPr>
              <a:t>RoI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 for HR and BR estimation</a:t>
            </a:r>
          </a:p>
          <a:p>
            <a:pPr marL="228600" indent="0"/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red area mentions that high pulsatility  rate and high breathing rate in HR and BR heatmap.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228600" indent="0"/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228600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DA3D-19B7-987F-B1BF-A1A28BACD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92" y="819650"/>
            <a:ext cx="6229713" cy="5218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B6AA01-7896-0EBB-9730-041E6193C9CC}"/>
              </a:ext>
            </a:extLst>
          </p:cNvPr>
          <p:cNvSpPr txBox="1"/>
          <p:nvPr/>
        </p:nvSpPr>
        <p:spPr>
          <a:xfrm>
            <a:off x="7291754" y="5912416"/>
            <a:ext cx="2883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4: Heatmap of patients</a:t>
            </a:r>
          </a:p>
        </p:txBody>
      </p:sp>
    </p:spTree>
    <p:extLst>
      <p:ext uri="{BB962C8B-B14F-4D97-AF65-F5344CB8AC3E}">
        <p14:creationId xmlns:p14="http://schemas.microsoft.com/office/powerpoint/2010/main" val="76458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D7B1-6DA1-A5D3-8B7C-CA3E72EB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Result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57BF8-BC9E-F82C-9DE7-C1B61BF99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955" y="921583"/>
            <a:ext cx="5081235" cy="4154984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MAE and RMSE are the quality metrics to evaluate HR and BR.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If the motion intensity is above the threshold then the respective HR and BR values will be removed.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far-focus mode is better for measuring respiratory signals and near-focus mode is better for measuring breathing signals.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/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A1D6E-FE57-0D07-84D7-704755E2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25" y="1565639"/>
            <a:ext cx="6809346" cy="4015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C2774-B7AC-A03E-72F6-0A5F35166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90" y="3793148"/>
            <a:ext cx="2971800" cy="256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6CDAB-5E2E-2708-9E8C-D0616664E31B}"/>
              </a:ext>
            </a:extLst>
          </p:cNvPr>
          <p:cNvSpPr txBox="1"/>
          <p:nvPr/>
        </p:nvSpPr>
        <p:spPr>
          <a:xfrm>
            <a:off x="6805341" y="1277163"/>
            <a:ext cx="435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Table 1: Summary of vital signs monitoring for created ICU dataset </a:t>
            </a:r>
          </a:p>
        </p:txBody>
      </p:sp>
    </p:spTree>
    <p:extLst>
      <p:ext uri="{BB962C8B-B14F-4D97-AF65-F5344CB8AC3E}">
        <p14:creationId xmlns:p14="http://schemas.microsoft.com/office/powerpoint/2010/main" val="70841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98A8-05D0-D7D5-9F0A-38E727DD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</p:spPr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Result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B40FA-B70F-07C7-95D7-809FAC00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4709" y="1641232"/>
            <a:ext cx="5248453" cy="3449762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Monitoring of patient while ultrasound diagnosis treatment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In this process, the HR of the second and third patients were consistent with the reference, while the first patient showed slight fluctuations before diagnosis.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In the absence of the reference values (period denoted in grey colour),the measurement curves of camera maintained consistent and well reflected the physiological conditions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5D99E-67E8-703B-0B3A-06CF39DF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44" y="2014766"/>
            <a:ext cx="7084938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9DC9D-31C6-F379-C696-9BD8D0E642CE}"/>
              </a:ext>
            </a:extLst>
          </p:cNvPr>
          <p:cNvSpPr txBox="1"/>
          <p:nvPr/>
        </p:nvSpPr>
        <p:spPr>
          <a:xfrm>
            <a:off x="6998258" y="4246612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5: Three patients under ultrasound diagnosis</a:t>
            </a:r>
          </a:p>
        </p:txBody>
      </p:sp>
    </p:spTree>
    <p:extLst>
      <p:ext uri="{BB962C8B-B14F-4D97-AF65-F5344CB8AC3E}">
        <p14:creationId xmlns:p14="http://schemas.microsoft.com/office/powerpoint/2010/main" val="284555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9F10-1993-162F-BD3B-C6F32E36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C8499-2D3A-FFB2-6D74-2CC969157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50" y="955927"/>
            <a:ext cx="10731173" cy="332398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Based on earlier studies and consultancy of clinicians, critical signs were defines as 50&lt;BR&lt;120 and 8&lt;BR&lt;30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During the long-term monitoring, the grey area denotes the time period in the video when monitoring was interfered by nurse operations(see Fig 6)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For overall obtained results, MAE for HR is 0.6bpm, for BR is 0.3brpm and the results are within the clinically acceptable range</a:t>
            </a:r>
          </a:p>
          <a:p>
            <a:pPr marL="228600" indent="0"/>
            <a:r>
              <a:rPr lang="en-IN" dirty="0">
                <a:latin typeface="+mn-lt"/>
                <a:cs typeface="Times New Roman" panose="02020603050405020304" pitchFamily="18" charset="0"/>
              </a:rPr>
              <a:t>     (see Fig 5)</a:t>
            </a:r>
          </a:p>
          <a:p>
            <a:pPr marL="228600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9CD56-1270-214C-197A-CB3E21F4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14" y="3055692"/>
            <a:ext cx="4287020" cy="2967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E7F7B-5066-CD00-6A8C-59A91145E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7" y="3910626"/>
            <a:ext cx="4360682" cy="1909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999A4-C515-2770-28CD-2B209D2D5682}"/>
              </a:ext>
            </a:extLst>
          </p:cNvPr>
          <p:cNvSpPr txBox="1"/>
          <p:nvPr/>
        </p:nvSpPr>
        <p:spPr>
          <a:xfrm>
            <a:off x="822451" y="5688831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6: Vital sign monitoring for long-term recording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23917-FEFB-D19B-1743-63D9A0AABDA3}"/>
              </a:ext>
            </a:extLst>
          </p:cNvPr>
          <p:cNvSpPr txBox="1"/>
          <p:nvPr/>
        </p:nvSpPr>
        <p:spPr>
          <a:xfrm>
            <a:off x="6865511" y="5950441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7: Results of longtime monitoring around 10 hour</a:t>
            </a:r>
          </a:p>
        </p:txBody>
      </p:sp>
    </p:spTree>
    <p:extLst>
      <p:ext uri="{BB962C8B-B14F-4D97-AF65-F5344CB8AC3E}">
        <p14:creationId xmlns:p14="http://schemas.microsoft.com/office/powerpoint/2010/main" val="324563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CDE3-DFAB-9A43-F3B5-FBD98FA5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C55EA-5142-33D1-5514-F5524BE9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04" y="1864323"/>
            <a:ext cx="10559820" cy="3323987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system can detect fundamental vital signs from the patients in ICU and alarm clinicians when detecting abnormal vital signs , including the night time using NIR(near infrared rays) efficiently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clinical trial verified that the far-focus mode is suitable for respiratory monitoring while near-focus mode is suitable for heart-rate monitoring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system has also shown the feasibility of long-term monitoring for ICU patients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In future research, the system can be extended to include a wider range of physiological parameters . And, higher frame rate camera can be used to read detailed physiological changes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92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821223" y="152400"/>
            <a:ext cx="135381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Arial"/>
              </a:rPr>
              <a:t>Progress – Gantt Chart</a:t>
            </a:r>
            <a:endParaRPr sz="2400" b="1" i="0" u="none" strike="noStrike" cap="none" dirty="0">
              <a:solidFill>
                <a:srgbClr val="000000"/>
              </a:solidFill>
              <a:latin typeface="+mn-lt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68" name="Google Shape;68;p2"/>
          <p:cNvGraphicFramePr/>
          <p:nvPr>
            <p:extLst>
              <p:ext uri="{D42A27DB-BD31-4B8C-83A1-F6EECF244321}">
                <p14:modId xmlns:p14="http://schemas.microsoft.com/office/powerpoint/2010/main" val="3209073144"/>
              </p:ext>
            </p:extLst>
          </p:nvPr>
        </p:nvGraphicFramePr>
        <p:xfrm>
          <a:off x="282433" y="908721"/>
          <a:ext cx="11645575" cy="3639777"/>
        </p:xfrm>
        <a:graphic>
          <a:graphicData uri="http://schemas.openxmlformats.org/drawingml/2006/table">
            <a:tbl>
              <a:tblPr firstRow="1" bandRow="1">
                <a:noFill/>
                <a:tableStyleId>{E83C9507-2FC4-4FB6-9480-95787BB486CC}</a:tableStyleId>
              </a:tblPr>
              <a:tblGrid>
                <a:gridCol w="84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3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1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S. No.</a:t>
                      </a:r>
                      <a:endParaRPr sz="1400" b="1" u="none" strike="noStrike" cap="none" dirty="0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Title of the project</a:t>
                      </a:r>
                      <a:endParaRPr sz="1400" b="1" u="none" strike="noStrike" cap="none" dirty="0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Project Objective</a:t>
                      </a:r>
                      <a:endParaRPr sz="1400" b="1" u="none" strike="noStrike" cap="none" dirty="0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Work progress Till date</a:t>
                      </a:r>
                      <a:endParaRPr sz="1400" b="1" u="none" strike="noStrike" cap="none" dirty="0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+mn-lt"/>
                          <a:cs typeface="Times New Roman" panose="02020603050405020304" pitchFamily="18" charset="0"/>
                        </a:rPr>
                        <a:t>Manuscript status</a:t>
                      </a:r>
                      <a:endParaRPr sz="1400" b="1" u="none" strike="noStrike" cap="none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+mn-lt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Publication</a:t>
                      </a:r>
                      <a:endParaRPr sz="1400" b="1" u="none" strike="noStrike" cap="none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+mn-lt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submission</a:t>
                      </a:r>
                      <a:endParaRPr sz="1400" b="1" u="none" strike="noStrike" cap="none">
                        <a:latin typeface="+mn-lt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+mn-lt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Accepted/ Under review </a:t>
                      </a:r>
                      <a:endParaRPr sz="1400" u="none" strike="noStrike" cap="none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5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sz="1400" u="none" strike="noStrike" cap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00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Physiological monitoring using CCTV camera in ICU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64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Monitoring of patient in ICU using CCTV camera in the absence of nurse and contact based monitoring</a:t>
                      </a:r>
                      <a:endParaRPr sz="1400" u="none" strike="noStrike" cap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00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-The image resolution is reduced using binning process.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-Then the resolved image has been segmented into subregions by local blocks.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-Normalized the color image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and generated motion signals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-Generated PPG signal using DIS method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-Generated PPG signal for gray scale image using DIS method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sz="1400" u="none" strike="noStrike" cap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sz="1400" u="none" strike="noStrike" cap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sz="1400" u="none" strike="noStrike" cap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Google Shape;69;p2"/>
          <p:cNvSpPr txBox="1"/>
          <p:nvPr/>
        </p:nvSpPr>
        <p:spPr>
          <a:xfrm>
            <a:off x="9210439" y="6551025"/>
            <a:ext cx="361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78E4-E40A-81AE-9FC3-9E216ABE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</p:spPr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355F4-6A04-A90E-572C-66AB064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63" y="1248219"/>
            <a:ext cx="10772073" cy="221599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image is extracted from the camera and the </a:t>
            </a:r>
            <a:r>
              <a:rPr lang="en-IN" b="1" dirty="0"/>
              <a:t>image is binned </a:t>
            </a:r>
            <a:r>
              <a:rPr lang="en-IN" dirty="0"/>
              <a:t>and reduced the image resolution to  reduce the noises and increase the efficiency of signal (see Fig 7)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Total 499 Image patches are extracted after segmentation process and PPG signal is calculated only by using the colour signals and the motion vector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28600" indent="0"/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B35E-6029-BD7B-DBE9-ADBDA85A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74" y="3601956"/>
            <a:ext cx="3320103" cy="2263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0E930-B776-5A96-02BE-7505D4DD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02" y="3826511"/>
            <a:ext cx="7147808" cy="1490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A741A-F491-28BD-FB65-71FAB85CD89C}"/>
              </a:ext>
            </a:extLst>
          </p:cNvPr>
          <p:cNvSpPr txBox="1"/>
          <p:nvPr/>
        </p:nvSpPr>
        <p:spPr>
          <a:xfrm>
            <a:off x="986174" y="5887956"/>
            <a:ext cx="359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 Binned image after reduced resolution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8009E-1BAD-324B-53A9-CB0B32A87856}"/>
              </a:ext>
            </a:extLst>
          </p:cNvPr>
          <p:cNvSpPr txBox="1"/>
          <p:nvPr/>
        </p:nvSpPr>
        <p:spPr>
          <a:xfrm>
            <a:off x="5250261" y="5387058"/>
            <a:ext cx="608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9: Total number of patches and ppg signal(amplitude) value for every patches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20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CE69-E87A-0162-1C95-8AA3932B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8" y="138683"/>
            <a:ext cx="11251287" cy="400110"/>
          </a:xfrm>
        </p:spPr>
        <p:txBody>
          <a:bodyPr/>
          <a:lstStyle/>
          <a:p>
            <a:r>
              <a:rPr lang="en-IN" dirty="0"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C1384-44C1-0B73-7779-BA427EC5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925" y="1362424"/>
            <a:ext cx="6317136" cy="498598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monitoring of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vital signs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is important for the intensive care unit(ICU) where patients are under serious condition.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fundamental vital signs are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Heart rate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(HR) and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breath rate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(BR).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HR and BR can also be monitored using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contact-based monitoring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, where multiple cables and sensors are attached to the patient which could cause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infections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 and discomfort to the clinicians.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We can use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contactless monitoring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to overcome these disadvantages, by using CCTV camera for monitoring and measuring the vital signs.</a:t>
            </a:r>
          </a:p>
          <a:p>
            <a:pPr marL="228600" indent="0"/>
            <a:endParaRPr lang="en-IN" dirty="0"/>
          </a:p>
          <a:p>
            <a:pPr marL="228600" indent="0"/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09F2E-FCEA-621E-CE22-BD6816E5A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61" y="1865869"/>
            <a:ext cx="5665939" cy="2652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3238B-06E0-B69F-10C5-6FE00531E75B}"/>
              </a:ext>
            </a:extLst>
          </p:cNvPr>
          <p:cNvSpPr txBox="1"/>
          <p:nvPr/>
        </p:nvSpPr>
        <p:spPr>
          <a:xfrm>
            <a:off x="7266876" y="4542450"/>
            <a:ext cx="4524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1: Scheme of hospital IoT-based remote patient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369414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1E27-651D-AF1A-F295-B8303FD6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BC30-B1ED-BD0C-EAC9-323096F7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65" y="1215646"/>
            <a:ext cx="10772073" cy="221599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frames are extracted and image is extracted from the camera and the </a:t>
            </a:r>
            <a:r>
              <a:rPr lang="en-IN" b="1" dirty="0"/>
              <a:t>image is binned </a:t>
            </a:r>
            <a:r>
              <a:rPr lang="en-IN" dirty="0"/>
              <a:t>and reduced the image resolution to  reduce the noises and increase the efficiency of signal (see Fig 10)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Image patches are extracted after segmentation process and PPG signal is calculated by using the colour signals and the motion vector(see Fig 10)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24B7B-6087-C6AC-9AD9-6D6E842A70A1}"/>
              </a:ext>
            </a:extLst>
          </p:cNvPr>
          <p:cNvSpPr txBox="1"/>
          <p:nvPr/>
        </p:nvSpPr>
        <p:spPr>
          <a:xfrm>
            <a:off x="4419455" y="5736139"/>
            <a:ext cx="41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10: Pipeline of the workflow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20875-80EA-D8E2-70CC-42FB1A05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83" y="3343230"/>
            <a:ext cx="7559695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934C-269D-CB92-EBAA-D8593605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EF0B7B-3840-B483-8F43-DB35C10EF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675" y="1153502"/>
            <a:ext cx="10772775" cy="221599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frames are extracted and image is converted to </a:t>
            </a:r>
            <a:r>
              <a:rPr lang="en-IN" b="1" dirty="0"/>
              <a:t>grey scale </a:t>
            </a:r>
            <a:r>
              <a:rPr lang="en-IN" dirty="0"/>
              <a:t>and the </a:t>
            </a:r>
            <a:r>
              <a:rPr lang="en-IN" b="1" dirty="0"/>
              <a:t>image is binned </a:t>
            </a:r>
            <a:r>
              <a:rPr lang="en-IN" dirty="0"/>
              <a:t>and reduced the image resolution to  reduce the noises and increase the efficiency of signal (see Fig 10)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Image patches are extracted after segmentation process and PPG signal is calculated by using the colour signals and the motion vector(see Fig 11)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495BE-B418-51B4-9C15-B8F4FC4A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7" y="2878507"/>
            <a:ext cx="7506350" cy="2179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141F-C13F-2AA6-CBA7-6FC6DE596039}"/>
              </a:ext>
            </a:extLst>
          </p:cNvPr>
          <p:cNvSpPr txBox="1"/>
          <p:nvPr/>
        </p:nvSpPr>
        <p:spPr>
          <a:xfrm>
            <a:off x="3641387" y="5259400"/>
            <a:ext cx="41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11: Pipeline of the workflow for grey scale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541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388695c88_0_360"/>
          <p:cNvSpPr txBox="1"/>
          <p:nvPr/>
        </p:nvSpPr>
        <p:spPr>
          <a:xfrm>
            <a:off x="1019250" y="2989200"/>
            <a:ext cx="10153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3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3" name="Google Shape;313;g2e388695c88_0_360"/>
          <p:cNvSpPr txBox="1"/>
          <p:nvPr/>
        </p:nvSpPr>
        <p:spPr>
          <a:xfrm>
            <a:off x="8468" y="6497638"/>
            <a:ext cx="379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898989"/>
                </a:solidFill>
              </a:rPr>
              <a:t>18.06.2024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e388695c88_0_360"/>
          <p:cNvSpPr txBox="1"/>
          <p:nvPr/>
        </p:nvSpPr>
        <p:spPr>
          <a:xfrm>
            <a:off x="2039475" y="6497650"/>
            <a:ext cx="375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VIKASH PR</a:t>
            </a:r>
            <a:endParaRPr sz="1200" b="0" i="0" u="none" strike="noStrike" cap="none">
              <a:solidFill>
                <a:srgbClr val="89898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e388695c88_0_360"/>
          <p:cNvSpPr txBox="1"/>
          <p:nvPr/>
        </p:nvSpPr>
        <p:spPr>
          <a:xfrm>
            <a:off x="9210439" y="6581500"/>
            <a:ext cx="361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898989"/>
                </a:solidFill>
              </a:rPr>
              <a:t>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696-B28A-9DA2-F882-77F2772D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CLINICAL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DD1E-DAE3-9AC4-EA34-1764DC69B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287" y="1551708"/>
            <a:ext cx="10772073" cy="5539978"/>
          </a:xfrm>
        </p:spPr>
        <p:txBody>
          <a:bodyPr/>
          <a:lstStyle/>
          <a:p>
            <a:pPr marL="228600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The CCTV camera installed on the ceiling is approximately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3m in front of patient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, the model of the camera is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Panasonic WV-SC384H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fast ball network camera, the camera has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optical zoom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capability of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18 times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, with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focal length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range from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4.7 to 84.6mm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  <a:cs typeface="Times New Roman" panose="02020603050405020304" pitchFamily="18" charset="0"/>
              </a:rPr>
              <a:t>Video is recorded in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RGB format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at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25 frames per second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(fps) with the resolution of </a:t>
            </a:r>
            <a:r>
              <a:rPr lang="en-IN" b="1" dirty="0">
                <a:latin typeface="+mn-lt"/>
                <a:cs typeface="Times New Roman" panose="02020603050405020304" pitchFamily="18" charset="0"/>
              </a:rPr>
              <a:t>1080 x 1920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pixels and saved in MPEG-4 format on a central server</a:t>
            </a:r>
            <a:endParaRPr lang="en-IN" b="1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b="1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+mn-lt"/>
                <a:cs typeface="Times New Roman" panose="02020603050405020304" pitchFamily="18" charset="0"/>
              </a:rPr>
              <a:t>Patient monitor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: Bene Vision N17 Patient monitor and pulse oximeter(PLINMA) for physiological reference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b="1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+mn-lt"/>
                <a:cs typeface="Times New Roman" panose="02020603050405020304" pitchFamily="18" charset="0"/>
              </a:rPr>
              <a:t>Lighting conditions: </a:t>
            </a:r>
            <a:r>
              <a:rPr lang="en-IN" dirty="0">
                <a:latin typeface="+mn-lt"/>
                <a:cs typeface="Times New Roman" panose="02020603050405020304" pitchFamily="18" charset="0"/>
              </a:rPr>
              <a:t>Indoor lights were always ON in the ICU during day and night time</a:t>
            </a:r>
            <a:endParaRPr lang="en-IN" b="1" dirty="0">
              <a:latin typeface="+mn-lt"/>
              <a:cs typeface="Times New Roman" panose="02020603050405020304" pitchFamily="18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b="1" dirty="0">
              <a:latin typeface="+mn-lt"/>
              <a:cs typeface="Times New Roman" panose="02020603050405020304" pitchFamily="18" charset="0"/>
            </a:endParaRPr>
          </a:p>
          <a:p>
            <a:pPr marL="228600" indent="0"/>
            <a:endParaRPr lang="en-IN" dirty="0">
              <a:latin typeface="+mn-lt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28600" indent="0"/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481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BEEF-70D1-6638-049B-E010582B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80570-AC34-F1C4-7997-1BA555534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2FC3C-FBE7-CA19-4404-FABE0855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2" y="1143481"/>
            <a:ext cx="8690706" cy="4571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F4388-B1AD-4BDA-A2B7-BB9D5E33ABA3}"/>
              </a:ext>
            </a:extLst>
          </p:cNvPr>
          <p:cNvSpPr txBox="1"/>
          <p:nvPr/>
        </p:nvSpPr>
        <p:spPr>
          <a:xfrm>
            <a:off x="4359489" y="5786684"/>
            <a:ext cx="429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2: ICU setup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370256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A85C-29E6-D371-CB10-3D3C55A4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8427B-7FF4-67DE-5615-1CD7A3A32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45" y="1291354"/>
            <a:ext cx="10772073" cy="276999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b="1" dirty="0"/>
              <a:t>Image segmentation and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D587F-1948-D023-EA79-080E6BD01390}"/>
              </a:ext>
            </a:extLst>
          </p:cNvPr>
          <p:cNvSpPr txBox="1"/>
          <p:nvPr/>
        </p:nvSpPr>
        <p:spPr>
          <a:xfrm>
            <a:off x="1590803" y="1883252"/>
            <a:ext cx="8889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Times New Roman" panose="02020603050405020304" pitchFamily="18" charset="0"/>
              </a:rPr>
              <a:t>Extracting the frames from the RGB CCTV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Times New Roman" panose="02020603050405020304" pitchFamily="18" charset="0"/>
              </a:rPr>
              <a:t>Reduce image resolution by </a:t>
            </a:r>
            <a:r>
              <a:rPr lang="en-IN" sz="1800" b="1" dirty="0">
                <a:latin typeface="+mn-lt"/>
                <a:cs typeface="Times New Roman" panose="02020603050405020304" pitchFamily="18" charset="0"/>
              </a:rPr>
              <a:t>Binning process </a:t>
            </a:r>
            <a:r>
              <a:rPr lang="en-IN" sz="1800" dirty="0">
                <a:latin typeface="+mn-lt"/>
                <a:cs typeface="Times New Roman" panose="02020603050405020304" pitchFamily="18" charset="0"/>
              </a:rPr>
              <a:t>from </a:t>
            </a:r>
            <a:r>
              <a:rPr lang="en-IN" sz="1800" b="1" dirty="0">
                <a:latin typeface="+mn-lt"/>
                <a:cs typeface="Times New Roman" panose="02020603050405020304" pitchFamily="18" charset="0"/>
              </a:rPr>
              <a:t>1080x1920 to 270x480 pixels</a:t>
            </a:r>
            <a:r>
              <a:rPr lang="en-IN" sz="1800" dirty="0">
                <a:latin typeface="+mn-lt"/>
                <a:cs typeface="Times New Roman" panose="02020603050405020304" pitchFamily="18" charset="0"/>
              </a:rPr>
              <a:t>,</a:t>
            </a:r>
          </a:p>
          <a:p>
            <a:r>
              <a:rPr lang="en-IN" sz="1800" dirty="0">
                <a:latin typeface="+mn-lt"/>
                <a:cs typeface="Times New Roman" panose="02020603050405020304" pitchFamily="18" charset="0"/>
              </a:rPr>
              <a:t>     which can reduce image sensor noise and quantization noise</a:t>
            </a:r>
          </a:p>
          <a:p>
            <a:endParaRPr lang="en-IN" sz="18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Times New Roman" panose="02020603050405020304" pitchFamily="18" charset="0"/>
              </a:rPr>
              <a:t>The down sampled image is segmented into </a:t>
            </a:r>
            <a:r>
              <a:rPr lang="en-IN" sz="1800" b="1" dirty="0">
                <a:latin typeface="+mn-lt"/>
                <a:cs typeface="Times New Roman" panose="02020603050405020304" pitchFamily="18" charset="0"/>
              </a:rPr>
              <a:t>subregions</a:t>
            </a:r>
            <a:r>
              <a:rPr lang="en-IN" sz="1800" dirty="0">
                <a:latin typeface="+mn-lt"/>
                <a:cs typeface="Times New Roman" panose="02020603050405020304" pitchFamily="18" charset="0"/>
              </a:rPr>
              <a:t> of local blocks at 4 different scales 28x28,48x48,70x70,100x100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Times New Roman" panose="02020603050405020304" pitchFamily="18" charset="0"/>
              </a:rPr>
              <a:t>The </a:t>
            </a:r>
            <a:r>
              <a:rPr lang="en-IN" sz="1800" b="1" dirty="0">
                <a:latin typeface="+mn-lt"/>
                <a:cs typeface="Times New Roman" panose="02020603050405020304" pitchFamily="18" charset="0"/>
              </a:rPr>
              <a:t>stride</a:t>
            </a:r>
            <a:r>
              <a:rPr lang="en-IN" sz="1800" dirty="0">
                <a:latin typeface="+mn-lt"/>
                <a:cs typeface="Times New Roman" panose="02020603050405020304" pitchFamily="18" charset="0"/>
              </a:rPr>
              <a:t> of each scale is half of the block size, which does overlap-block-based dense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8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9A36-A614-C6CE-DCEF-D9313E77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99FDD-08CC-AEFE-6E7F-70A9E2502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97" y="1067714"/>
            <a:ext cx="10772073" cy="55399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b="1" dirty="0"/>
              <a:t>Camera based PPG extraction: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5B00A-74D0-02CE-FEBB-0C758D081321}"/>
              </a:ext>
            </a:extLst>
          </p:cNvPr>
          <p:cNvSpPr txBox="1"/>
          <p:nvPr/>
        </p:nvSpPr>
        <p:spPr>
          <a:xfrm>
            <a:off x="1789724" y="1963292"/>
            <a:ext cx="7049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The optical skin reflection signals captured by an RGB camera is denoted as C(t),</a:t>
            </a:r>
          </a:p>
          <a:p>
            <a:r>
              <a:rPr lang="en-IN" dirty="0"/>
              <a:t>                     </a:t>
            </a:r>
          </a:p>
          <a:p>
            <a:r>
              <a:rPr lang="en-IN" dirty="0"/>
              <a:t>                 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2C9EFD-49F4-DF06-27D8-19EAA271DE06}"/>
                  </a:ext>
                </a:extLst>
              </p:cNvPr>
              <p:cNvSpPr txBox="1"/>
              <p:nvPr/>
            </p:nvSpPr>
            <p:spPr>
              <a:xfrm>
                <a:off x="1274656" y="3640016"/>
                <a:ext cx="850313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dirty="0"/>
                  <a:t>                 where,</a:t>
                </a:r>
              </a:p>
              <a:p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=Reflection component of light passing through skin</a:t>
                </a:r>
              </a:p>
              <a:p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=average intensity of absorbing light</a:t>
                </a:r>
              </a:p>
              <a:p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</m:t>
                        </m:r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N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 represents direction of </a:t>
                </a:r>
                <a:r>
                  <a:rPr lang="en-IN" sz="1800" dirty="0" err="1"/>
                  <a:t>color</a:t>
                </a:r>
                <a:r>
                  <a:rPr lang="en-IN" sz="1800" dirty="0"/>
                  <a:t> change </a:t>
                </a:r>
              </a:p>
              <a:p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r>
                      <a:rPr lang="en-IN" sz="18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 Pulsed signal</a:t>
                </a:r>
              </a:p>
              <a:p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 Noised signal sources</a:t>
                </a:r>
              </a:p>
              <a:p>
                <a:r>
                  <a:rPr lang="en-IN" sz="1800" dirty="0"/>
                  <a:t>                            </a:t>
                </a:r>
              </a:p>
              <a:p>
                <a:r>
                  <a:rPr lang="en-IN" dirty="0"/>
                  <a:t>                 </a:t>
                </a:r>
              </a:p>
              <a:p>
                <a:r>
                  <a:rPr lang="en-IN" dirty="0"/>
                  <a:t>                     </a:t>
                </a:r>
              </a:p>
              <a:p>
                <a:r>
                  <a:rPr lang="en-IN" dirty="0"/>
                  <a:t>                                   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2C9EFD-49F4-DF06-27D8-19EAA271D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656" y="3640016"/>
                <a:ext cx="8503138" cy="2677656"/>
              </a:xfrm>
              <a:prstGeom prst="rect">
                <a:avLst/>
              </a:prstGeom>
              <a:blipFill>
                <a:blip r:embed="rId2"/>
                <a:stretch>
                  <a:fillRect t="-11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C5D7583-B686-5FCC-22BA-3102EBBBD58E}"/>
              </a:ext>
            </a:extLst>
          </p:cNvPr>
          <p:cNvSpPr txBox="1"/>
          <p:nvPr/>
        </p:nvSpPr>
        <p:spPr>
          <a:xfrm>
            <a:off x="597876" y="5536526"/>
            <a:ext cx="704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</a:t>
            </a:r>
          </a:p>
          <a:p>
            <a:r>
              <a:rPr lang="en-IN" dirty="0"/>
              <a:t>                                               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52FE3A-1E1D-BE55-DE7A-BC0E1F7489D5}"/>
              </a:ext>
            </a:extLst>
          </p:cNvPr>
          <p:cNvSpPr txBox="1">
            <a:spLocks/>
          </p:cNvSpPr>
          <p:nvPr/>
        </p:nvSpPr>
        <p:spPr>
          <a:xfrm>
            <a:off x="1123430" y="1572361"/>
            <a:ext cx="1077207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IN" b="1" dirty="0"/>
              <a:t> Input 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A41204-7F3A-8C5B-3A52-1D0D20242816}"/>
                  </a:ext>
                </a:extLst>
              </p:cNvPr>
              <p:cNvSpPr txBox="1"/>
              <p:nvPr/>
            </p:nvSpPr>
            <p:spPr>
              <a:xfrm>
                <a:off x="3823541" y="2777683"/>
                <a:ext cx="384618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1800" dirty="0" smtClean="0"/>
                        <m:t>C</m:t>
                      </m:r>
                      <m:r>
                        <m:rPr>
                          <m:nor/>
                        </m:rPr>
                        <a:rPr lang="en-IN" sz="1800" dirty="0" smtClean="0"/>
                        <m:t>(</m:t>
                      </m:r>
                      <m:r>
                        <m:rPr>
                          <m:nor/>
                        </m:rPr>
                        <a:rPr lang="en-IN" sz="1800" dirty="0" smtClean="0"/>
                        <m:t>t</m:t>
                      </m:r>
                      <m:r>
                        <m:rPr>
                          <m:nor/>
                        </m:rPr>
                        <a:rPr lang="en-IN" sz="1800" dirty="0" smtClean="0"/>
                        <m:t>) =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A41204-7F3A-8C5B-3A52-1D0D2024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41" y="2777683"/>
                <a:ext cx="3846181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84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D8B2-09C6-FDBF-DFEB-C87FBC1C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F2C78-E962-1A2B-804F-4D2C17C8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77" y="1326795"/>
            <a:ext cx="10772073" cy="276999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Based on segmented image patches , </a:t>
            </a:r>
            <a:r>
              <a:rPr lang="en-IN" b="1" dirty="0"/>
              <a:t>local </a:t>
            </a:r>
            <a:r>
              <a:rPr lang="en-IN" b="1" dirty="0" err="1"/>
              <a:t>color</a:t>
            </a:r>
            <a:r>
              <a:rPr lang="en-IN" b="1" dirty="0"/>
              <a:t> and motion signals </a:t>
            </a:r>
            <a:r>
              <a:rPr lang="en-IN" dirty="0"/>
              <a:t>are extracted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86F50F-B40D-508E-AAEE-FC036833B87D}"/>
                  </a:ext>
                </a:extLst>
              </p:cNvPr>
              <p:cNvSpPr txBox="1"/>
              <p:nvPr/>
            </p:nvSpPr>
            <p:spPr>
              <a:xfrm>
                <a:off x="271890" y="1764062"/>
                <a:ext cx="9065846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dirty="0"/>
                  <a:t>                 where,</a:t>
                </a:r>
              </a:p>
              <a:p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1800" dirty="0"/>
                  <a:t> = A combined matrix of colour and motion signals</a:t>
                </a:r>
              </a:p>
              <a:p>
                <a:endParaRPr lang="en-IN" sz="1800" dirty="0"/>
              </a:p>
              <a:p>
                <a:r>
                  <a:rPr lang="en-IN" sz="1800" dirty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 temporarily normalized RGB derivatives of </a:t>
                </a:r>
                <a:r>
                  <a:rPr lang="en-IN" sz="1800" dirty="0" err="1"/>
                  <a:t>ith</a:t>
                </a:r>
                <a:r>
                  <a:rPr lang="en-IN" sz="1800" dirty="0"/>
                  <a:t> patch from t to t+1</a:t>
                </a:r>
              </a:p>
              <a:p>
                <a:r>
                  <a:rPr lang="en-IN" sz="1800" dirty="0"/>
                  <a:t>                            </a:t>
                </a:r>
              </a:p>
              <a:p>
                <a:r>
                  <a:rPr lang="en-IN" sz="1800" dirty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=Motion vector of </a:t>
                </a:r>
                <a:r>
                  <a:rPr lang="en-IN" sz="1800" dirty="0" err="1"/>
                  <a:t>ith</a:t>
                </a:r>
                <a:r>
                  <a:rPr lang="en-IN" sz="1800" dirty="0"/>
                  <a:t> patch from t to t+1</a:t>
                </a:r>
              </a:p>
              <a:p>
                <a:r>
                  <a:rPr lang="en-IN" dirty="0"/>
                  <a:t>                     </a:t>
                </a:r>
              </a:p>
              <a:p>
                <a:r>
                  <a:rPr lang="en-IN" dirty="0"/>
                  <a:t>                                              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86F50F-B40D-508E-AAEE-FC036833B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90" y="1764062"/>
                <a:ext cx="9065846" cy="2185214"/>
              </a:xfrm>
              <a:prstGeom prst="rect">
                <a:avLst/>
              </a:prstGeom>
              <a:blipFill>
                <a:blip r:embed="rId2"/>
                <a:stretch>
                  <a:fillRect t="-1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F27BF6-19BD-08EE-C0B0-152427DA48AD}"/>
              </a:ext>
            </a:extLst>
          </p:cNvPr>
          <p:cNvSpPr txBox="1">
            <a:spLocks/>
          </p:cNvSpPr>
          <p:nvPr/>
        </p:nvSpPr>
        <p:spPr>
          <a:xfrm>
            <a:off x="0" y="3642179"/>
            <a:ext cx="8002954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For each patch </a:t>
            </a:r>
            <a:r>
              <a:rPr lang="en-US" dirty="0" err="1"/>
              <a:t>i</a:t>
            </a:r>
            <a:r>
              <a:rPr lang="en-US" dirty="0"/>
              <a:t>, compute the </a:t>
            </a:r>
            <a:r>
              <a:rPr lang="en-US" b="1" dirty="0"/>
              <a:t>color intensity changes </a:t>
            </a:r>
            <a:r>
              <a:rPr lang="en-US" dirty="0"/>
              <a:t>between consecutive frames, this involves calculating the temporal derivatives of the RGB values to capture the changes over time</a:t>
            </a:r>
          </a:p>
          <a:p>
            <a:pPr marL="228600" indent="0"/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Motion vector is calculated by applying least-square regression between </a:t>
            </a:r>
            <a:r>
              <a:rPr lang="en-US" b="1" dirty="0"/>
              <a:t>spatial</a:t>
            </a:r>
            <a:r>
              <a:rPr lang="en-US" dirty="0"/>
              <a:t>(variation in pixel values) and </a:t>
            </a:r>
            <a:r>
              <a:rPr lang="en-US" b="1" dirty="0"/>
              <a:t>temporal</a:t>
            </a:r>
            <a:r>
              <a:rPr lang="en-US" dirty="0"/>
              <a:t>(change in pixel intensity over time)  gradient</a:t>
            </a:r>
          </a:p>
          <a:p>
            <a:pPr marL="228600" indent="0"/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For PPG extraction we used DIS method which requires the RGB and motion signals as input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85B6F8-7A05-B0A8-2C84-2EA76DA96C6C}"/>
              </a:ext>
            </a:extLst>
          </p:cNvPr>
          <p:cNvSpPr txBox="1">
            <a:spLocks/>
          </p:cNvSpPr>
          <p:nvPr/>
        </p:nvSpPr>
        <p:spPr>
          <a:xfrm>
            <a:off x="-109416" y="926638"/>
            <a:ext cx="107720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IN" b="1" dirty="0"/>
              <a:t>Generation of RGB and motion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180637-2030-F7FA-8866-6CCBA42BE90B}"/>
                  </a:ext>
                </a:extLst>
              </p:cNvPr>
              <p:cNvSpPr txBox="1"/>
              <p:nvPr/>
            </p:nvSpPr>
            <p:spPr>
              <a:xfrm>
                <a:off x="4482117" y="1606148"/>
                <a:ext cx="6150706" cy="514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N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180637-2030-F7FA-8866-6CCBA42BE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117" y="1606148"/>
                <a:ext cx="6150706" cy="514949"/>
              </a:xfrm>
              <a:prstGeom prst="rect">
                <a:avLst/>
              </a:prstGeom>
              <a:blipFill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B87BBA-9088-2493-2EA7-2BFC55BD3385}"/>
                  </a:ext>
                </a:extLst>
              </p:cNvPr>
              <p:cNvSpPr txBox="1"/>
              <p:nvPr/>
            </p:nvSpPr>
            <p:spPr>
              <a:xfrm>
                <a:off x="9293923" y="5252293"/>
                <a:ext cx="1914770" cy="722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IN" sz="1800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B87BBA-9088-2493-2EA7-2BFC55BD3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923" y="5252293"/>
                <a:ext cx="1914770" cy="722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79B3A9-74BD-C13F-462F-5AD950692110}"/>
                  </a:ext>
                </a:extLst>
              </p:cNvPr>
              <p:cNvSpPr txBox="1"/>
              <p:nvPr/>
            </p:nvSpPr>
            <p:spPr>
              <a:xfrm>
                <a:off x="9293923" y="4146121"/>
                <a:ext cx="2292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1800" dirty="0"/>
                  <a:t> =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79B3A9-74BD-C13F-462F-5AD950692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923" y="4146121"/>
                <a:ext cx="229290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EB6029E-3975-4DC3-8B72-88726D6BB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9255" y="3602110"/>
            <a:ext cx="1790855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BE93-D29A-C0B8-9A9E-97C06C9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4F652-1396-01DB-0E4D-D6B45EF1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358" y="1120305"/>
            <a:ext cx="10772073" cy="276999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+mn-lt"/>
                <a:cs typeface="Times New Roman" panose="02020603050405020304" pitchFamily="18" charset="0"/>
              </a:rPr>
              <a:t>Distance image signature method (DIS)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A7893-E2DC-1D0C-5AC2-A95B4616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61" y="1727494"/>
            <a:ext cx="9276492" cy="318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84662-3BE7-B168-9719-F7287382D9E6}"/>
              </a:ext>
            </a:extLst>
          </p:cNvPr>
          <p:cNvSpPr txBox="1"/>
          <p:nvPr/>
        </p:nvSpPr>
        <p:spPr>
          <a:xfrm>
            <a:off x="4849308" y="4909659"/>
            <a:ext cx="429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 3:Steps of DIS method</a:t>
            </a:r>
          </a:p>
        </p:txBody>
      </p:sp>
    </p:spTree>
    <p:extLst>
      <p:ext uri="{BB962C8B-B14F-4D97-AF65-F5344CB8AC3E}">
        <p14:creationId xmlns:p14="http://schemas.microsoft.com/office/powerpoint/2010/main" val="166050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2F8E-7A95-5B3C-8359-03ED81B0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FE649-16E7-6694-72F2-47DF7CF2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46" y="1424730"/>
            <a:ext cx="11530074" cy="1384995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Since, both RGB signals and motion signals are derivatives (where the colour and relative position changes)</a:t>
            </a:r>
          </a:p>
          <a:p>
            <a:pPr marL="228600" indent="0"/>
            <a:r>
              <a:rPr lang="en-IN" dirty="0"/>
              <a:t>     are accumulated and summated to generate time signals</a:t>
            </a:r>
          </a:p>
          <a:p>
            <a:pPr marL="228600" indent="0"/>
            <a:r>
              <a:rPr lang="en-IN" dirty="0"/>
              <a:t> </a:t>
            </a:r>
          </a:p>
          <a:p>
            <a:pPr marL="228600" indent="0"/>
            <a:r>
              <a:rPr lang="en-IN" dirty="0"/>
              <a:t>                                                       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5FD1C6-2AAB-5A81-868B-5F56CAC341EB}"/>
              </a:ext>
            </a:extLst>
          </p:cNvPr>
          <p:cNvSpPr txBox="1">
            <a:spLocks/>
          </p:cNvSpPr>
          <p:nvPr/>
        </p:nvSpPr>
        <p:spPr>
          <a:xfrm>
            <a:off x="288546" y="2754890"/>
            <a:ext cx="1137601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The accumulated signal is sent through a butter worth </a:t>
            </a:r>
            <a:r>
              <a:rPr lang="en-IN" b="1" dirty="0"/>
              <a:t>band-pass filter</a:t>
            </a:r>
            <a:r>
              <a:rPr lang="en-IN" dirty="0"/>
              <a:t> with cut-off 0.3-4Hz to eliminate the </a:t>
            </a:r>
          </a:p>
          <a:p>
            <a:pPr marL="228600" indent="0"/>
            <a:r>
              <a:rPr lang="en-IN" dirty="0"/>
              <a:t>    out-band distortions  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057595-C342-62C0-B4CF-2AF3A5E9D632}"/>
              </a:ext>
            </a:extLst>
          </p:cNvPr>
          <p:cNvSpPr txBox="1">
            <a:spLocks/>
          </p:cNvSpPr>
          <p:nvPr/>
        </p:nvSpPr>
        <p:spPr>
          <a:xfrm>
            <a:off x="0" y="899049"/>
            <a:ext cx="107720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IN" b="1" dirty="0"/>
              <a:t>Accumulation and filtering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44D1D-907C-8EF5-08AE-0E71A53B3EE4}"/>
              </a:ext>
            </a:extLst>
          </p:cNvPr>
          <p:cNvSpPr txBox="1">
            <a:spLocks/>
          </p:cNvSpPr>
          <p:nvPr/>
        </p:nvSpPr>
        <p:spPr>
          <a:xfrm>
            <a:off x="0" y="3573966"/>
            <a:ext cx="107720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IN" b="1" dirty="0"/>
              <a:t> PPG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3CF66239-072E-A761-52ED-AB13F2FFC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546" y="3478359"/>
                <a:ext cx="1108881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endParaRPr lang="en-US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projection vector w such that projection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(t) onto w gives an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of the true pulse signal p(t), </a:t>
                </a:r>
                <a:r>
                  <a:rPr lang="en-IN" dirty="0"/>
                  <a:t>which </a:t>
                </a:r>
                <a:r>
                  <a:rPr lang="en-US" dirty="0"/>
                  <a:t>captures the relative </a:t>
                </a:r>
                <a:r>
                  <a:rPr lang="en-US" dirty="0" err="1"/>
                  <a:t>pulsatility</a:t>
                </a:r>
                <a:r>
                  <a:rPr lang="en-US" dirty="0"/>
                  <a:t> of blood volume changes across different wavelengths</a:t>
                </a:r>
                <a:endParaRPr lang="en-IN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3CF66239-072E-A761-52ED-AB13F2FFC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46" y="3478359"/>
                <a:ext cx="11088813" cy="1390702"/>
              </a:xfrm>
              <a:prstGeom prst="rect">
                <a:avLst/>
              </a:prstGeom>
              <a:blipFill>
                <a:blip r:embed="rId2"/>
                <a:stretch>
                  <a:fillRect r="-1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097D7-C212-073A-A508-54202DB67E9D}"/>
                  </a:ext>
                </a:extLst>
              </p:cNvPr>
              <p:cNvSpPr txBox="1"/>
              <p:nvPr/>
            </p:nvSpPr>
            <p:spPr>
              <a:xfrm>
                <a:off x="3116580" y="1921453"/>
                <a:ext cx="4800600" cy="877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1+</m:t>
                      </m:r>
                      <m:nary>
                        <m:naryPr>
                          <m:chr m:val="∑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097D7-C212-073A-A508-54202DB6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580" y="1921453"/>
                <a:ext cx="4800600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68BFA7-1312-A0F2-7F72-3B556AE7F2F7}"/>
                  </a:ext>
                </a:extLst>
              </p:cNvPr>
              <p:cNvSpPr txBox="1"/>
              <p:nvPr/>
            </p:nvSpPr>
            <p:spPr>
              <a:xfrm>
                <a:off x="3888467" y="4876142"/>
                <a:ext cx="480060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68BFA7-1312-A0F2-7F72-3B556AE7F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67" y="4876142"/>
                <a:ext cx="4800600" cy="375039"/>
              </a:xfrm>
              <a:prstGeom prst="rect">
                <a:avLst/>
              </a:prstGeom>
              <a:blipFill>
                <a:blip r:embed="rId4"/>
                <a:stretch>
                  <a:fillRect t="-3279"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A84C4C-B6CC-E726-78B1-FED3F9CDBDCF}"/>
                  </a:ext>
                </a:extLst>
              </p:cNvPr>
              <p:cNvSpPr txBox="1"/>
              <p:nvPr/>
            </p:nvSpPr>
            <p:spPr>
              <a:xfrm>
                <a:off x="3888467" y="5620184"/>
                <a:ext cx="4800600" cy="37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 =(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 . </m:t>
                    </m:r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IN" sz="1800" dirty="0"/>
                          <m:t>)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A84C4C-B6CC-E726-78B1-FED3F9CDB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67" y="5620184"/>
                <a:ext cx="4800600" cy="375039"/>
              </a:xfrm>
              <a:prstGeom prst="rect">
                <a:avLst/>
              </a:prstGeom>
              <a:blipFill>
                <a:blip r:embed="rId5"/>
                <a:stretch>
                  <a:fillRect t="-3279"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89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1734</Words>
  <Application>Microsoft Office PowerPoint</Application>
  <PresentationFormat>Widescreen</PresentationFormat>
  <Paragraphs>236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Times New Roman</vt:lpstr>
      <vt:lpstr>Cambria Math</vt:lpstr>
      <vt:lpstr>Office Theme</vt:lpstr>
      <vt:lpstr>PowerPoint Presentation</vt:lpstr>
      <vt:lpstr>Introduction</vt:lpstr>
      <vt:lpstr>CLINICAL SETUP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Algorithm</vt:lpstr>
      <vt:lpstr>Methodology</vt:lpstr>
      <vt:lpstr>Result and Evaluation</vt:lpstr>
      <vt:lpstr>Result and Evaluation</vt:lpstr>
      <vt:lpstr>Result and Evaluation</vt:lpstr>
      <vt:lpstr>CONCLUSION</vt:lpstr>
      <vt:lpstr>PowerPoint Presentation</vt:lpstr>
      <vt:lpstr>Result</vt:lpstr>
      <vt:lpstr>Result</vt:lpstr>
      <vt:lpstr>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Sanjey V A</cp:lastModifiedBy>
  <cp:revision>16</cp:revision>
  <dcterms:created xsi:type="dcterms:W3CDTF">2023-03-21T09:02:13Z</dcterms:created>
  <dcterms:modified xsi:type="dcterms:W3CDTF">2024-07-11T13:17:12Z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2023-01-17T00:00:00Z</vt:filetime>
  </property>
  <property fmtid="{D5CDD505-2E9C-101B-9397-08002B2CF9AE}" pid="3" name="LastSaved">
    <vt:filetime>2023-03-21T00:00:00Z</vt:filetime>
  </property>
</Properties>
</file>